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5" r:id="rId1"/>
    <p:sldMasterId id="2147483683" r:id="rId2"/>
    <p:sldMasterId id="2147483702" r:id="rId3"/>
    <p:sldMasterId id="2147483715" r:id="rId4"/>
    <p:sldMasterId id="2147483728" r:id="rId5"/>
    <p:sldMasterId id="2147483741" r:id="rId6"/>
    <p:sldMasterId id="2147483754" r:id="rId7"/>
  </p:sldMasterIdLst>
  <p:notesMasterIdLst>
    <p:notesMasterId r:id="rId26"/>
  </p:notesMasterIdLst>
  <p:sldIdLst>
    <p:sldId id="259" r:id="rId8"/>
    <p:sldId id="260" r:id="rId9"/>
    <p:sldId id="262" r:id="rId10"/>
    <p:sldId id="266" r:id="rId11"/>
    <p:sldId id="267" r:id="rId12"/>
    <p:sldId id="265" r:id="rId13"/>
    <p:sldId id="264" r:id="rId14"/>
    <p:sldId id="277" r:id="rId15"/>
    <p:sldId id="273" r:id="rId16"/>
    <p:sldId id="272" r:id="rId17"/>
    <p:sldId id="261" r:id="rId18"/>
    <p:sldId id="274" r:id="rId19"/>
    <p:sldId id="269" r:id="rId20"/>
    <p:sldId id="276" r:id="rId21"/>
    <p:sldId id="275" r:id="rId22"/>
    <p:sldId id="263" r:id="rId23"/>
    <p:sldId id="268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7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BED8B-32D2-4ED1-B7A3-E8BA57EA7E2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CF91B-DE0F-46D6-802A-8E3BD7415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2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CF91B-DE0F-46D6-802A-8E3BD7415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035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54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8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00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31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45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67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4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9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53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4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6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67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57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96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26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525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772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35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86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752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1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8923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51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08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00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211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38360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259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711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53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984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109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697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960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90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12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263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41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53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647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62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9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528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544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392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118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848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891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346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017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611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139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41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702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551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989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712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613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705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28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074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952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250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7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600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052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26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92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994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230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14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262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580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0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458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841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644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378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10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0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0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4" r:id="rId3"/>
    <p:sldLayoutId id="2147483763" r:id="rId4"/>
    <p:sldLayoutId id="2147483762" r:id="rId5"/>
    <p:sldLayoutId id="2147483761" r:id="rId6"/>
    <p:sldLayoutId id="2147483760" r:id="rId7"/>
    <p:sldLayoutId id="2147483759" r:id="rId8"/>
    <p:sldLayoutId id="2147483758" r:id="rId9"/>
    <p:sldLayoutId id="2147483757" r:id="rId10"/>
    <p:sldLayoutId id="214748375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96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2" r:id="rId6"/>
    <p:sldLayoutId id="2147483677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15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9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0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04" r:id="rId5"/>
    <p:sldLayoutId id="2147483705" r:id="rId6"/>
    <p:sldLayoutId id="2147483710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85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17" r:id="rId6"/>
    <p:sldLayoutId id="2147483722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88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30" r:id="rId6"/>
    <p:sldLayoutId id="2147483735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0">
          <p15:clr>
            <a:srgbClr val="F26B43"/>
          </p15:clr>
        </p15:guide>
        <p15:guide id="4" pos="6960">
          <p15:clr>
            <a:srgbClr val="F26B43"/>
          </p15:clr>
        </p15:guide>
        <p15:guide id="5" orient="horz" pos="3600">
          <p15:clr>
            <a:srgbClr val="F26B43"/>
          </p15:clr>
        </p15:guide>
        <p15:guide id="6" orient="horz" pos="388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5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43" r:id="rId5"/>
    <p:sldLayoutId id="2147483744" r:id="rId6"/>
    <p:sldLayoutId id="2147483749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ythopedia.com/topics/poseidon" TargetMode="External"/><Relationship Id="rId2" Type="http://schemas.openxmlformats.org/officeDocument/2006/relationships/hyperlink" Target="https://owlcation.com/academia/Poseidon-Greek-God-of-the-Se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Poseidon" TargetMode="External"/><Relationship Id="rId4" Type="http://schemas.openxmlformats.org/officeDocument/2006/relationships/hyperlink" Target="https://www.ducksters.com/history/ancient_greece/poseidon.ph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5836C182-8538-FBFB-B2E9-AE01FEACD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3200"/>
            <a:ext cx="12191999" cy="53848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2000">
                <a:srgbClr val="000000">
                  <a:alpha val="41000"/>
                </a:srgbClr>
              </a:gs>
              <a:gs pos="100000">
                <a:srgbClr val="000000">
                  <a:alpha val="6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12B8B-56D6-46BF-92CE-BB2B7CA22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9795" y="2691429"/>
            <a:ext cx="7272408" cy="1150794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Poseidon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6BB4F-2EF7-448A-B8B0-F2A019258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88" y="4876803"/>
            <a:ext cx="5074022" cy="125729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947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85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87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4" name="Rectangle 88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92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outdoor, horse&#10;&#10;Description automatically generated">
            <a:extLst>
              <a:ext uri="{FF2B5EF4-FFF2-40B4-BE49-F238E27FC236}">
                <a16:creationId xmlns:a16="http://schemas.microsoft.com/office/drawing/2014/main" id="{79E07B6B-F705-5B34-562E-0BAC9DBD0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" b="185"/>
          <a:stretch/>
        </p:blipFill>
        <p:spPr>
          <a:xfrm>
            <a:off x="1283376" y="0"/>
            <a:ext cx="9625245" cy="6858000"/>
          </a:xfrm>
          <a:prstGeom prst="rect">
            <a:avLst/>
          </a:prstGeom>
        </p:spPr>
      </p:pic>
      <p:sp>
        <p:nvSpPr>
          <p:cNvPr id="106" name="Rectangle 94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A7690-F913-10BE-5676-BB555765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375" y="1875244"/>
            <a:ext cx="9625245" cy="232980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Mythology: </a:t>
            </a:r>
            <a:br>
              <a:rPr lang="en-US" sz="40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Contest for Athens and Argos</a:t>
            </a:r>
          </a:p>
        </p:txBody>
      </p:sp>
      <p:grpSp>
        <p:nvGrpSpPr>
          <p:cNvPr id="107" name="Group 96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108" name="Rectangle 97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197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large body of water&#10;&#10;Description automatically generated with low confidence">
            <a:extLst>
              <a:ext uri="{FF2B5EF4-FFF2-40B4-BE49-F238E27FC236}">
                <a16:creationId xmlns:a16="http://schemas.microsoft.com/office/drawing/2014/main" id="{813DDD4A-EFA7-A352-3B14-0347DA122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0"/>
          <a:stretch/>
        </p:blipFill>
        <p:spPr>
          <a:xfrm>
            <a:off x="1239252" y="751562"/>
            <a:ext cx="9713496" cy="53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9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ocean floor&#10;&#10;Description automatically generated">
            <a:extLst>
              <a:ext uri="{FF2B5EF4-FFF2-40B4-BE49-F238E27FC236}">
                <a16:creationId xmlns:a16="http://schemas.microsoft.com/office/drawing/2014/main" id="{6EE97A62-98AB-1A85-F85B-CA3B36A428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" b="14209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50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EC02F-4E9F-C565-77C7-60A9D0B7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anchor="b">
            <a:noAutofit/>
          </a:bodyPr>
          <a:lstStyle/>
          <a:p>
            <a:pPr algn="ctr"/>
            <a:r>
              <a:rPr lang="en-US" dirty="0"/>
              <a:t>Force of Nature and Emotionality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23413-1DAA-417A-B2C0-0D6AF0412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242" y="2983638"/>
            <a:ext cx="3950677" cy="1733612"/>
          </a:xfrm>
        </p:spPr>
        <p:txBody>
          <a:bodyPr>
            <a:norm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God of storms and earthquakes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Storms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Earthquakes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Floods </a:t>
            </a:r>
          </a:p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5692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07271E9-21F4-400B-84B6-052EAFCF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E3D78ED-34B7-4F8E-8377-994DCAD3C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64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9BC8B6A-5E75-83B5-0E56-7B4A1ABCF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621" b="5967"/>
          <a:stretch/>
        </p:blipFill>
        <p:spPr>
          <a:xfrm>
            <a:off x="20" y="10"/>
            <a:ext cx="12191979" cy="6869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D5099-B2B4-AD14-0959-2B7E185F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785" y="723900"/>
            <a:ext cx="8718430" cy="1288489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Poseidon the Archetype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19E40-DDCF-9C60-A240-B9777B1A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961" y="2572753"/>
            <a:ext cx="6788076" cy="2937709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u="none" strike="noStrike" kern="0" spc="0" dirty="0">
                <a:ln>
                  <a:noFill/>
                </a:ln>
                <a:solidFill>
                  <a:schemeClr val="tx1"/>
                </a:solidFill>
                <a:effectLst/>
                <a:ea typeface="Arial Unicode MS"/>
                <a:cs typeface="Arial Unicode MS"/>
              </a:rPr>
              <a:t>Aggressive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u="none" strike="noStrike" kern="0" spc="0" dirty="0">
                <a:ln>
                  <a:noFill/>
                </a:ln>
                <a:solidFill>
                  <a:schemeClr val="tx1"/>
                </a:solidFill>
                <a:effectLst/>
                <a:ea typeface="Arial Unicode MS"/>
                <a:cs typeface="Arial Unicode MS"/>
              </a:rPr>
              <a:t>Emotionally expressive 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u="none" strike="noStrike" kern="0" spc="0" dirty="0">
                <a:ln>
                  <a:noFill/>
                </a:ln>
                <a:solidFill>
                  <a:schemeClr val="tx1"/>
                </a:solidFill>
                <a:effectLst/>
                <a:ea typeface="Arial Unicode MS"/>
                <a:cs typeface="Arial Unicode MS"/>
              </a:rPr>
              <a:t>Often lacks intelligence and rationality 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u="none" strike="noStrike" kern="0" spc="0" dirty="0">
                <a:ln>
                  <a:noFill/>
                </a:ln>
                <a:solidFill>
                  <a:schemeClr val="tx1"/>
                </a:solidFill>
                <a:effectLst/>
                <a:ea typeface="Arial Unicode MS"/>
                <a:cs typeface="Arial Unicode MS"/>
              </a:rPr>
              <a:t>Relentless in their desires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1527245-C5C2-4BD3-8317-C4D6D7A1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03BA463-C04F-4127-9100-1F376E51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1FD6DA6-F7BC-4426-8465-928C4EC4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9A28AE3-3C29-44E4-80A5-C2937F8E7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5823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3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47" name="Rectangle 3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8" name="Rectangle 35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several&#10;&#10;Description automatically generated">
            <a:extLst>
              <a:ext uri="{FF2B5EF4-FFF2-40B4-BE49-F238E27FC236}">
                <a16:creationId xmlns:a16="http://schemas.microsoft.com/office/drawing/2014/main" id="{172DAEEB-8BF4-C245-9C4E-DB64CBBD1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" b="35"/>
          <a:stretch/>
        </p:blipFill>
        <p:spPr>
          <a:xfrm>
            <a:off x="1535103" y="0"/>
            <a:ext cx="9113004" cy="6834752"/>
          </a:xfrm>
          <a:prstGeom prst="rect">
            <a:avLst/>
          </a:prstGeom>
        </p:spPr>
      </p:pic>
      <p:sp>
        <p:nvSpPr>
          <p:cNvPr id="49" name="Rectangle 37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3200"/>
            <a:ext cx="12191999" cy="53848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2000">
                <a:srgbClr val="000000">
                  <a:alpha val="41000"/>
                </a:srgbClr>
              </a:gs>
              <a:gs pos="100000">
                <a:srgbClr val="000000">
                  <a:alpha val="6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C31A0-02A0-4A42-D399-1D604284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01" y="1066800"/>
            <a:ext cx="7272408" cy="26467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Archetype of the King</a:t>
            </a:r>
          </a:p>
        </p:txBody>
      </p:sp>
      <p:grpSp>
        <p:nvGrpSpPr>
          <p:cNvPr id="50" name="Group 39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215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159026"/>
            <a:ext cx="5938866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1C18A-522B-CE70-0C0A-E529C4CC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95" y="2202263"/>
            <a:ext cx="4612277" cy="13357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Archetype of the </a:t>
            </a:r>
            <a:r>
              <a:rPr lang="en-US" sz="2800" kern="1200" cap="all" spc="390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wildman</a:t>
            </a:r>
            <a:endParaRPr lang="en-US" sz="2800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4" descr="A monkey sitting on a rock&#10;&#10;Description automatically generated with low confidence">
            <a:extLst>
              <a:ext uri="{FF2B5EF4-FFF2-40B4-BE49-F238E27FC236}">
                <a16:creationId xmlns:a16="http://schemas.microsoft.com/office/drawing/2014/main" id="{1FC3913F-D71E-1135-7D1C-22DF9E7C9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r="9126" b="-1"/>
          <a:stretch/>
        </p:blipFill>
        <p:spPr>
          <a:xfrm>
            <a:off x="20" y="10"/>
            <a:ext cx="5938847" cy="68579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31691" y="4237480"/>
            <a:ext cx="867485" cy="115439"/>
            <a:chOff x="8910933" y="1861308"/>
            <a:chExt cx="867485" cy="1154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893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man, beach, sea, coast, sand, rock, ocean, horizon, sky ...">
            <a:extLst>
              <a:ext uri="{FF2B5EF4-FFF2-40B4-BE49-F238E27FC236}">
                <a16:creationId xmlns:a16="http://schemas.microsoft.com/office/drawing/2014/main" id="{674E680F-A62E-D2C7-F152-535BF29B4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54" b="909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0622F-5D03-3683-C2CA-8043DF97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0" y="2760610"/>
            <a:ext cx="8039818" cy="8937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Poseidon in Everyman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7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614421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9579D-F696-0A50-53A8-DF48A4C5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40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9" name="Picture 8" descr="Icon, bubble chart&#10;&#10;Description automatically generated">
            <a:extLst>
              <a:ext uri="{FF2B5EF4-FFF2-40B4-BE49-F238E27FC236}">
                <a16:creationId xmlns:a16="http://schemas.microsoft.com/office/drawing/2014/main" id="{5F9B9870-4B61-20DB-1C77-8A45F992E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22" y="793485"/>
            <a:ext cx="5439657" cy="5290065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3871114"/>
            <a:ext cx="867485" cy="115439"/>
            <a:chOff x="8910933" y="1861308"/>
            <a:chExt cx="867485" cy="11543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975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91B3-8D35-C7CD-2F33-E40F5140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D130D-BB0E-B68A-3005-C10CA994D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Bakula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, Jean. “Poseidon, Archetype of Emotion, Instinct and the Sea.” </a:t>
            </a:r>
            <a:r>
              <a:rPr lang="en-US" sz="180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Owlcation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. </a:t>
            </a:r>
            <a:r>
              <a:rPr lang="en-US" sz="180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Owlcation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, June 5, 2011. </a:t>
            </a:r>
            <a:r>
              <a:rPr lang="en-US" sz="1800" u="sng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  <a:hlinkClick r:id="rId2"/>
              </a:rPr>
              <a:t>https://owlcation.com/academia/Poseidon-Greek-God-of-the-Sea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. 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Kapach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, A. (2022, August 12). Poseidon. </a:t>
            </a:r>
            <a:r>
              <a:rPr lang="en-US" sz="180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Mythopedia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. Retrieved October 1, 2022, from </a:t>
            </a:r>
            <a:r>
              <a:rPr lang="en-US" sz="1800" u="sng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  <a:hlinkClick r:id="rId3"/>
              </a:rPr>
              <a:t>https://mythopedia.com/topics/poseidon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Greek mythology. Ducksters. (n.d.). Retrieved October 1, 2022, from </a:t>
            </a:r>
            <a:r>
              <a:rPr lang="en-US" sz="1800" u="sng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  <a:hlinkClick r:id="rId4"/>
              </a:rPr>
              <a:t>https://www.ducksters.com/history/ancient_greece/poseidon.php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</a:rPr>
              <a:t>Wikimedia Foundation. (2022, September 29). Poseidon. Wikipedia. Retrieved October 1, 2022, from </a:t>
            </a:r>
            <a:r>
              <a:rPr lang="en-US" sz="1800" u="sng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Arial Unicode MS"/>
                <a:hlinkClick r:id="rId5"/>
              </a:rPr>
              <a:t>https://en.wikipedia.org/wiki/Poseidon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9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7D424-8672-A2EF-40E6-3D0579010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/>
              <a:t>Who is Poseidon?</a:t>
            </a:r>
          </a:p>
        </p:txBody>
      </p:sp>
      <p:sp>
        <p:nvSpPr>
          <p:cNvPr id="146" name="Content Placeholder 2">
            <a:extLst>
              <a:ext uri="{FF2B5EF4-FFF2-40B4-BE49-F238E27FC236}">
                <a16:creationId xmlns:a16="http://schemas.microsoft.com/office/drawing/2014/main" id="{5B96C6E0-FA61-0FA2-0E91-B9E050CB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144" y="2884395"/>
            <a:ext cx="3862062" cy="246914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One of the chief Olympian deities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God of the Sea and god of horses 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God of storms and earthquakes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Most primitive of the gods</a:t>
            </a:r>
          </a:p>
          <a:p>
            <a:pPr marL="342900" marR="0" lvl="0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Portrayed as a powerful man with a beard holding a trident</a:t>
            </a: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1700" dirty="0"/>
              <a:t>Names: "Neptune", "Supporter of Earth", "Earthshaker"</a:t>
            </a:r>
          </a:p>
        </p:txBody>
      </p:sp>
      <p:pic>
        <p:nvPicPr>
          <p:cNvPr id="4" name="officeArt object" descr="Image">
            <a:extLst>
              <a:ext uri="{FF2B5EF4-FFF2-40B4-BE49-F238E27FC236}">
                <a16:creationId xmlns:a16="http://schemas.microsoft.com/office/drawing/2014/main" id="{02CEB4DA-BDB5-61B8-3F1B-1611EC7646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51802" y="723900"/>
            <a:ext cx="5422395" cy="5494694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827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picture containing text, trunk, stone&#10;&#10;Description automatically generated">
            <a:extLst>
              <a:ext uri="{FF2B5EF4-FFF2-40B4-BE49-F238E27FC236}">
                <a16:creationId xmlns:a16="http://schemas.microsoft.com/office/drawing/2014/main" id="{C5662081-5F3D-B318-80C2-0320F033D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6" r="-1" b="1026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6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FD19B-CB12-6CD4-59C7-4B36C4A5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441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/>
              <a:t>Personality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BFD5E-D0E4-3579-1731-6488110C5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441" y="2884395"/>
            <a:ext cx="3950677" cy="246914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Primitive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Emotional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Vengeful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Power-hungry</a:t>
            </a:r>
          </a:p>
          <a:p>
            <a:pPr algn="ctr"/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2543656"/>
            <a:ext cx="867485" cy="115439"/>
            <a:chOff x="8910933" y="1861308"/>
            <a:chExt cx="867485" cy="11543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144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899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32D39-2DB7-250A-5827-A4A02291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882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/>
              <a:t>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D6601-B8ED-7450-1190-011157DB3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965" y="2884395"/>
            <a:ext cx="3766670" cy="246914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Trident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Horse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u="none" strike="noStrike" kern="0" spc="0" dirty="0">
                <a:ln>
                  <a:noFill/>
                </a:ln>
                <a:effectLst/>
                <a:ea typeface="Arial Unicode MS"/>
                <a:cs typeface="Arial Unicode MS"/>
              </a:rPr>
              <a:t>Bull</a:t>
            </a:r>
          </a:p>
          <a:p>
            <a:pPr marR="0" lvl="0" fontAlgn="base">
              <a:spcBef>
                <a:spcPts val="0"/>
              </a:spcBef>
              <a:spcAft>
                <a:spcPts val="0"/>
              </a:spcAft>
            </a:pPr>
            <a:endParaRPr lang="en-US" sz="2400" u="none" strike="noStrike" kern="0" spc="0" dirty="0">
              <a:ln>
                <a:noFill/>
              </a:ln>
              <a:effectLst/>
              <a:ea typeface="Arial Unicode MS"/>
              <a:cs typeface="Arial Unicode MS"/>
            </a:endParaRPr>
          </a:p>
          <a:p>
            <a:pPr marL="342900" indent="-342900" algn="ctr">
              <a:buFont typeface="Arial"/>
              <a:buChar char="•"/>
            </a:pPr>
            <a:endParaRPr lang="en-US" dirty="0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61713405-2E58-2B6F-2837-9FBBFB758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6" t="-3369" r="-2586" b="-3328"/>
          <a:stretch/>
        </p:blipFill>
        <p:spPr>
          <a:xfrm>
            <a:off x="1134896" y="723900"/>
            <a:ext cx="4550110" cy="549469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92478" y="2543656"/>
            <a:ext cx="867485" cy="115439"/>
            <a:chOff x="8910933" y="1861308"/>
            <a:chExt cx="867485" cy="11543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485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1">
            <a:extLst>
              <a:ext uri="{FF2B5EF4-FFF2-40B4-BE49-F238E27FC236}">
                <a16:creationId xmlns:a16="http://schemas.microsoft.com/office/drawing/2014/main" id="{23076A4E-38BA-4BCB-BE40-AD144E24E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6D7753FE-7408-46D8-999A-0B0C34EA8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C1BB1-595F-FC2C-ABF8-60735BDB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0" y="1653542"/>
            <a:ext cx="3246119" cy="2608006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Genealogy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841F-C569-2BC8-214D-755300C64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38294"/>
            <a:ext cx="5067300" cy="27107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Grandparents: Ouranos and Gaea</a:t>
            </a:r>
          </a:p>
          <a:p>
            <a:pPr algn="ctr"/>
            <a:r>
              <a:rPr lang="en-US" dirty="0"/>
              <a:t>Parents: Kronos (Cronus) and Rhea</a:t>
            </a:r>
          </a:p>
          <a:p>
            <a:pPr algn="ctr"/>
            <a:r>
              <a:rPr lang="en-US" dirty="0"/>
              <a:t>Brothers: Zeus and Hades</a:t>
            </a:r>
          </a:p>
          <a:p>
            <a:pPr algn="ctr"/>
            <a:r>
              <a:rPr lang="en-US" dirty="0"/>
              <a:t>Sisters: Hestia, Hera, and Demeter</a:t>
            </a:r>
          </a:p>
          <a:p>
            <a:pPr algn="ctr"/>
            <a:r>
              <a:rPr lang="en-US" sz="1600" dirty="0"/>
              <a:t>His birth is told about in the story "Rhea's Deception"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2ED0C8-06C1-7E1E-0CF0-E3D35143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2685" y="1084663"/>
            <a:ext cx="6801169" cy="2430110"/>
          </a:xfrm>
          <a:prstGeom prst="rect">
            <a:avLst/>
          </a:prstGeom>
        </p:spPr>
      </p:pic>
      <p:grpSp>
        <p:nvGrpSpPr>
          <p:cNvPr id="33" name="Group 25">
            <a:extLst>
              <a:ext uri="{FF2B5EF4-FFF2-40B4-BE49-F238E27FC236}">
                <a16:creationId xmlns:a16="http://schemas.microsoft.com/office/drawing/2014/main" id="{E30DE9CB-4267-487A-915E-5665607E9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37361B-A61F-4EEA-8554-10DEFF0A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BC8A6A-A883-4F9C-82BA-607223F36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34343E-05EC-4327-BA72-FD68FF049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2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01">
            <a:extLst>
              <a:ext uri="{FF2B5EF4-FFF2-40B4-BE49-F238E27FC236}">
                <a16:creationId xmlns:a16="http://schemas.microsoft.com/office/drawing/2014/main" id="{B7804E36-6605-4C15-AE05-652814944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03">
            <a:extLst>
              <a:ext uri="{FF2B5EF4-FFF2-40B4-BE49-F238E27FC236}">
                <a16:creationId xmlns:a16="http://schemas.microsoft.com/office/drawing/2014/main" id="{660D5C27-8D3C-4B26-892C-65D34D694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725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05">
            <a:extLst>
              <a:ext uri="{FF2B5EF4-FFF2-40B4-BE49-F238E27FC236}">
                <a16:creationId xmlns:a16="http://schemas.microsoft.com/office/drawing/2014/main" id="{12703459-5B5E-4B0D-999D-DB8565B7F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07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4561" y="159026"/>
            <a:ext cx="5798876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19EAF352-E813-E75C-084F-BB338C9AC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5168"/>
          <a:stretch/>
        </p:blipFill>
        <p:spPr>
          <a:xfrm>
            <a:off x="20" y="10"/>
            <a:ext cx="6095981" cy="6872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570F-C15C-A32A-9826-FAD0944C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1066800"/>
            <a:ext cx="4229100" cy="4753429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Women and His Children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69215BB-6831-26BA-3226-B123CEC76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0" y="1028700"/>
            <a:ext cx="4038600" cy="4542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ctr">
              <a:lnSpc>
                <a:spcPct val="100000"/>
              </a:lnSpc>
              <a:buFont typeface="Arial"/>
              <a:buChar char="•"/>
            </a:pPr>
            <a:r>
              <a:rPr lang="en-US" sz="1300" dirty="0"/>
              <a:t>Wife: Amphitrite the Nereid (raped)</a:t>
            </a:r>
          </a:p>
          <a:p>
            <a:pPr lvl="1" algn="ctr">
              <a:lnSpc>
                <a:spcPct val="100000"/>
              </a:lnSpc>
              <a:buFont typeface="Arial"/>
              <a:buChar char="•"/>
            </a:pPr>
            <a:r>
              <a:rPr lang="en-US" sz="1300" dirty="0"/>
              <a:t>Delphinus (dolphin) pleaded for their marriage, and she agreed after fleeing</a:t>
            </a:r>
          </a:p>
          <a:p>
            <a:pPr lvl="1" algn="ctr">
              <a:lnSpc>
                <a:spcPct val="100000"/>
              </a:lnSpc>
              <a:buFont typeface="Arial"/>
              <a:buChar char="•"/>
            </a:pPr>
            <a:r>
              <a:rPr lang="en-US" sz="1300" dirty="0"/>
              <a:t>Had 1 son &amp; 2 daughters</a:t>
            </a:r>
          </a:p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en-US" sz="1300" dirty="0"/>
              <a:t>Son: Polyphemus the Cyclops</a:t>
            </a:r>
          </a:p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en-US" sz="1300" dirty="0"/>
              <a:t>Son: Triton the merman</a:t>
            </a:r>
          </a:p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en-US" sz="1300" dirty="0"/>
              <a:t>Tyro (lover) and their children Neleus and Pelias</a:t>
            </a:r>
          </a:p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en-US" sz="1300" dirty="0"/>
              <a:t>Mated with Demeter in the form of a stallion</a:t>
            </a:r>
          </a:p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en-US" sz="1300" dirty="0"/>
              <a:t>Scylla (lover)</a:t>
            </a:r>
          </a:p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en-US" sz="1300" dirty="0" err="1"/>
              <a:t>Charydbis</a:t>
            </a:r>
            <a:r>
              <a:rPr lang="en-US" sz="1300" dirty="0"/>
              <a:t> (daughter of Poseidon and Ge)</a:t>
            </a:r>
          </a:p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en-US" sz="1300" dirty="0"/>
              <a:t>Medusa the Gorgon and their son Pegasus (the winged horse) and </a:t>
            </a:r>
            <a:r>
              <a:rPr lang="en-US" sz="1300" dirty="0" err="1"/>
              <a:t>Chrysaor</a:t>
            </a:r>
            <a:r>
              <a:rPr lang="en-US" sz="1300" dirty="0"/>
              <a:t> (He of the Golden Sword)</a:t>
            </a:r>
          </a:p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r>
              <a:rPr lang="en-US" sz="1300" dirty="0"/>
              <a:t>Said to be the true father of Theseus, the great national hero of Athens</a:t>
            </a:r>
          </a:p>
          <a:p>
            <a:pPr marL="342900" indent="-342900" algn="ctr">
              <a:lnSpc>
                <a:spcPct val="100000"/>
              </a:lnSpc>
              <a:buFont typeface="Arial"/>
              <a:buChar char="•"/>
            </a:pPr>
            <a:endParaRPr lang="en-US" sz="1300" dirty="0"/>
          </a:p>
          <a:p>
            <a:pPr marL="45720" lvl="1" indent="0" algn="ctr">
              <a:lnSpc>
                <a:spcPct val="100000"/>
              </a:lnSpc>
              <a:buNone/>
            </a:pPr>
            <a:endParaRPr lang="en-US" sz="1300" dirty="0"/>
          </a:p>
          <a:p>
            <a:pPr marL="45720" lvl="1" indent="0" algn="ctr">
              <a:lnSpc>
                <a:spcPct val="100000"/>
              </a:lnSpc>
              <a:buNone/>
            </a:pPr>
            <a:endParaRPr lang="en-US" sz="1300" dirty="0"/>
          </a:p>
          <a:p>
            <a:pPr marL="45720" lvl="1" algn="ctr">
              <a:lnSpc>
                <a:spcPct val="100000"/>
              </a:lnSpc>
            </a:pPr>
            <a:endParaRPr lang="en-US" sz="1300" dirty="0"/>
          </a:p>
          <a:p>
            <a:pPr lvl="2" algn="ctr">
              <a:lnSpc>
                <a:spcPct val="100000"/>
              </a:lnSpc>
            </a:pPr>
            <a:endParaRPr lang="en-US" sz="1300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653FA49-39A3-4265-8670-1CC425A6E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7" y="5850470"/>
            <a:ext cx="867485" cy="115439"/>
            <a:chOff x="8910933" y="1861308"/>
            <a:chExt cx="867485" cy="11543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DC43A9D-6FE6-4C0D-8F62-BE6F97205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A21C79E-831C-44CF-B6A5-1677130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1E9E6F4-D7E6-42EA-9D33-18D653D1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18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everal&#10;&#10;Description automatically generated">
            <a:extLst>
              <a:ext uri="{FF2B5EF4-FFF2-40B4-BE49-F238E27FC236}">
                <a16:creationId xmlns:a16="http://schemas.microsoft.com/office/drawing/2014/main" id="{810516E6-EE84-5979-425D-045B15AC1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16CA1-F29D-1F63-CDA7-D38963075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705" y="2401854"/>
            <a:ext cx="8039818" cy="1053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Mythology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77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C07271E9-21F4-400B-84B6-052EAFCF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3E3D78ED-34B7-4F8E-8377-994DCAD3C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64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picture containing text&#10;&#10;Description automatically generated">
            <a:extLst>
              <a:ext uri="{FF2B5EF4-FFF2-40B4-BE49-F238E27FC236}">
                <a16:creationId xmlns:a16="http://schemas.microsoft.com/office/drawing/2014/main" id="{189631A2-71AF-A25F-50A0-430716E19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" b="1"/>
          <a:stretch/>
        </p:blipFill>
        <p:spPr>
          <a:xfrm>
            <a:off x="20" y="10"/>
            <a:ext cx="12191979" cy="6869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A02EE-BF84-69AA-1E1C-CD2E645DF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784" y="2693415"/>
            <a:ext cx="8718430" cy="735585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Mythology: The </a:t>
            </a:r>
            <a:r>
              <a:rPr lang="en-US" sz="4000" dirty="0" err="1">
                <a:solidFill>
                  <a:schemeClr val="tx1"/>
                </a:solidFill>
              </a:rPr>
              <a:t>Titanomachy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38" name="Group 25">
            <a:extLst>
              <a:ext uri="{FF2B5EF4-FFF2-40B4-BE49-F238E27FC236}">
                <a16:creationId xmlns:a16="http://schemas.microsoft.com/office/drawing/2014/main" id="{A1527245-C5C2-4BD3-8317-C4D6D7A1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E03BA463-C04F-4127-9100-1F376E51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0" name="Straight Connector 27">
              <a:extLst>
                <a:ext uri="{FF2B5EF4-FFF2-40B4-BE49-F238E27FC236}">
                  <a16:creationId xmlns:a16="http://schemas.microsoft.com/office/drawing/2014/main" id="{01FD6DA6-F7BC-4426-8465-928C4EC4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28">
              <a:extLst>
                <a:ext uri="{FF2B5EF4-FFF2-40B4-BE49-F238E27FC236}">
                  <a16:creationId xmlns:a16="http://schemas.microsoft.com/office/drawing/2014/main" id="{49A28AE3-3C29-44E4-80A5-C2937F8E7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02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CF75D7EA-A5B0-7384-D550-CA5F0D5D52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" b="1"/>
          <a:stretch/>
        </p:blipFill>
        <p:spPr>
          <a:xfrm>
            <a:off x="810075" y="11605"/>
            <a:ext cx="10735078" cy="6858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FC25F-904E-6BAA-7266-4FF764FF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65" y="3245671"/>
            <a:ext cx="10434868" cy="10117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Mythology</a:t>
            </a:r>
            <a:r>
              <a:rPr lang="en-US" sz="4000" b="1" kern="1200" cap="all" spc="39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The Odyssey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357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729D2"/>
      </a:accent1>
      <a:accent2>
        <a:srgbClr val="9B17D5"/>
      </a:accent2>
      <a:accent3>
        <a:srgbClr val="5E29E7"/>
      </a:accent3>
      <a:accent4>
        <a:srgbClr val="2941D8"/>
      </a:accent4>
      <a:accent5>
        <a:srgbClr val="2993E7"/>
      </a:accent5>
      <a:accent6>
        <a:srgbClr val="15BFC3"/>
      </a:accent6>
      <a:hlink>
        <a:srgbClr val="3F71BF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3.xml><?xml version="1.0" encoding="utf-8"?>
<a:theme xmlns:a="http://schemas.openxmlformats.org/drawingml/2006/main" name="SlateVTI">
  <a:themeElements>
    <a:clrScheme name="AnalogousFromRegularSeedLeftStep">
      <a:dk1>
        <a:srgbClr val="000000"/>
      </a:dk1>
      <a:lt1>
        <a:srgbClr val="FFFFFF"/>
      </a:lt1>
      <a:dk2>
        <a:srgbClr val="213A3A"/>
      </a:dk2>
      <a:lt2>
        <a:srgbClr val="E8E4E2"/>
      </a:lt2>
      <a:accent1>
        <a:srgbClr val="299BE7"/>
      </a:accent1>
      <a:accent2>
        <a:srgbClr val="13B3B0"/>
      </a:accent2>
      <a:accent3>
        <a:srgbClr val="21B876"/>
      </a:accent3>
      <a:accent4>
        <a:srgbClr val="14BC2D"/>
      </a:accent4>
      <a:accent5>
        <a:srgbClr val="4AB821"/>
      </a:accent5>
      <a:accent6>
        <a:srgbClr val="7FB113"/>
      </a:accent6>
      <a:hlink>
        <a:srgbClr val="BC703E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MarrakeshVTI">
  <a:themeElements>
    <a:clrScheme name="AnalogousFromDarkSeedLeftStep">
      <a:dk1>
        <a:srgbClr val="000000"/>
      </a:dk1>
      <a:lt1>
        <a:srgbClr val="FFFFFF"/>
      </a:lt1>
      <a:dk2>
        <a:srgbClr val="332A1D"/>
      </a:dk2>
      <a:lt2>
        <a:srgbClr val="E6E2E8"/>
      </a:lt2>
      <a:accent1>
        <a:srgbClr val="6CB246"/>
      </a:accent1>
      <a:accent2>
        <a:srgbClr val="91AB39"/>
      </a:accent2>
      <a:accent3>
        <a:srgbClr val="B4A047"/>
      </a:accent3>
      <a:accent4>
        <a:srgbClr val="B16A3B"/>
      </a:accent4>
      <a:accent5>
        <a:srgbClr val="C34D4F"/>
      </a:accent5>
      <a:accent6>
        <a:srgbClr val="B13B6F"/>
      </a:accent6>
      <a:hlink>
        <a:srgbClr val="BF523F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5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2D3A21"/>
      </a:dk2>
      <a:lt2>
        <a:srgbClr val="E2E4E8"/>
      </a:lt2>
      <a:accent1>
        <a:srgbClr val="CB982D"/>
      </a:accent1>
      <a:accent2>
        <a:srgbClr val="9DA838"/>
      </a:accent2>
      <a:accent3>
        <a:srgbClr val="76AF3F"/>
      </a:accent3>
      <a:accent4>
        <a:srgbClr val="38B92E"/>
      </a:accent4>
      <a:accent5>
        <a:srgbClr val="30B65E"/>
      </a:accent5>
      <a:accent6>
        <a:srgbClr val="34B395"/>
      </a:accent6>
      <a:hlink>
        <a:srgbClr val="6980AE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6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1B3120"/>
      </a:dk2>
      <a:lt2>
        <a:srgbClr val="F3F3F0"/>
      </a:lt2>
      <a:accent1>
        <a:srgbClr val="4B39E9"/>
      </a:accent1>
      <a:accent2>
        <a:srgbClr val="1753D5"/>
      </a:accent2>
      <a:accent3>
        <a:srgbClr val="29B4E7"/>
      </a:accent3>
      <a:accent4>
        <a:srgbClr val="15C2A8"/>
      </a:accent4>
      <a:accent5>
        <a:srgbClr val="23C469"/>
      </a:accent5>
      <a:accent6>
        <a:srgbClr val="16C919"/>
      </a:accent6>
      <a:hlink>
        <a:srgbClr val="349E74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7.xml><?xml version="1.0" encoding="utf-8"?>
<a:theme xmlns:a="http://schemas.openxmlformats.org/drawingml/2006/main" name="LuminousVTI">
  <a:themeElements>
    <a:clrScheme name="AnalogousFromDarkSeedLeftStep">
      <a:dk1>
        <a:srgbClr val="000000"/>
      </a:dk1>
      <a:lt1>
        <a:srgbClr val="FFFFFF"/>
      </a:lt1>
      <a:dk2>
        <a:srgbClr val="1D3134"/>
      </a:dk2>
      <a:lt2>
        <a:srgbClr val="E8E8E2"/>
      </a:lt2>
      <a:accent1>
        <a:srgbClr val="474DC9"/>
      </a:accent1>
      <a:accent2>
        <a:srgbClr val="3571B7"/>
      </a:accent2>
      <a:accent3>
        <a:srgbClr val="44B1C0"/>
      </a:accent3>
      <a:accent4>
        <a:srgbClr val="35B791"/>
      </a:accent4>
      <a:accent5>
        <a:srgbClr val="41B863"/>
      </a:accent5>
      <a:accent6>
        <a:srgbClr val="46B735"/>
      </a:accent6>
      <a:hlink>
        <a:srgbClr val="32965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402</Words>
  <Application>Microsoft Office PowerPoint</Application>
  <PresentationFormat>Widescreen</PresentationFormat>
  <Paragraphs>63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41" baseType="lpstr">
      <vt:lpstr>Arial</vt:lpstr>
      <vt:lpstr>Avenir Next LT Pro</vt:lpstr>
      <vt:lpstr>Bembo</vt:lpstr>
      <vt:lpstr>Bookman Old Style</vt:lpstr>
      <vt:lpstr>Calibri</vt:lpstr>
      <vt:lpstr>Franklin Gothic Book</vt:lpstr>
      <vt:lpstr>Goudy Old Style</vt:lpstr>
      <vt:lpstr>Grandview</vt:lpstr>
      <vt:lpstr>Helvetica Neue</vt:lpstr>
      <vt:lpstr>Sabon Next LT</vt:lpstr>
      <vt:lpstr>The Hand Bold</vt:lpstr>
      <vt:lpstr>The Serif Hand Black</vt:lpstr>
      <vt:lpstr>Times New Roman</vt:lpstr>
      <vt:lpstr>Walbaum Display</vt:lpstr>
      <vt:lpstr>Wingdings</vt:lpstr>
      <vt:lpstr>Wingdings 2</vt:lpstr>
      <vt:lpstr>AdornVTI</vt:lpstr>
      <vt:lpstr>CosineVTI</vt:lpstr>
      <vt:lpstr>SlateVTI</vt:lpstr>
      <vt:lpstr>MarrakeshVTI</vt:lpstr>
      <vt:lpstr>SketchyVTI</vt:lpstr>
      <vt:lpstr>RegattaVTI</vt:lpstr>
      <vt:lpstr>LuminousVTI</vt:lpstr>
      <vt:lpstr>Poseidon</vt:lpstr>
      <vt:lpstr>Who is Poseidon?</vt:lpstr>
      <vt:lpstr>Personality</vt:lpstr>
      <vt:lpstr>Symbols</vt:lpstr>
      <vt:lpstr>Genealogy</vt:lpstr>
      <vt:lpstr>Women and His Children</vt:lpstr>
      <vt:lpstr>Mythology</vt:lpstr>
      <vt:lpstr>Mythology: The Titanomachy</vt:lpstr>
      <vt:lpstr>Mythology: The Odyssey</vt:lpstr>
      <vt:lpstr>Mythology:  The Contest for Athens and Argos</vt:lpstr>
      <vt:lpstr>PowerPoint Presentation</vt:lpstr>
      <vt:lpstr>Force of Nature and Emotionality</vt:lpstr>
      <vt:lpstr>Poseidon the Archetype</vt:lpstr>
      <vt:lpstr>Archetype of the King</vt:lpstr>
      <vt:lpstr>Archetype of the wildman</vt:lpstr>
      <vt:lpstr>Poseidon in Everyman</vt:lpstr>
      <vt:lpstr>Conclusion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Ocean presentation</dc:title>
  <dc:creator>Jerem</dc:creator>
  <cp:lastModifiedBy>Jeremy_vuong@yahoo.com</cp:lastModifiedBy>
  <cp:revision>661</cp:revision>
  <dcterms:created xsi:type="dcterms:W3CDTF">2022-10-05T21:18:53Z</dcterms:created>
  <dcterms:modified xsi:type="dcterms:W3CDTF">2022-10-06T06:46:38Z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2020-03-13T04:15:13Z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4ddf67fa-94c4-4d54-a3db-00003dcf17f4</vt:lpwstr>
  </property>
  <property fmtid="{D5CDD505-2E9C-101B-9397-08002B2CF9AE}" pid="8" name="MSIP_Label_f42aa342-8706-4288-bd11-ebb85995028c_ContentBits">
    <vt:lpwstr>0</vt:lpwstr>
  </property>
</Properties>
</file>